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6" r:id="rId11"/>
  </p:sldIdLst>
  <p:sldSz cx="9144000" cy="5143500" type="screen16x9"/>
  <p:notesSz cx="6858000" cy="9144000"/>
  <p:embeddedFontLst>
    <p:embeddedFont>
      <p:font typeface="Maven Pro" panose="020B0604020202020204" charset="0"/>
      <p:regular r:id="rId13"/>
      <p:bold r:id="rId14"/>
    </p:embeddedFont>
    <p:embeddedFont>
      <p:font typeface="Nunito"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65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8d156d578a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8d156d578a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8d156d578a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8d156d578a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8d156d578a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8d156d578a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8d1e2619f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8d1e2619fa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8d156d578a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8d156d578a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8d1e2619fa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8d1e2619f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8d1e2619f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8d1e2619f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8d1e2619fa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8d1e2619fa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youtube.com/watch?v=HShMFlcAUJ0"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875800" y="1384400"/>
            <a:ext cx="7205700" cy="211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PROBLEMA</a:t>
            </a:r>
            <a:endParaRPr/>
          </a:p>
          <a:p>
            <a:pPr marL="0" lvl="0" indent="0" algn="l" rtl="0">
              <a:spcBef>
                <a:spcPts val="0"/>
              </a:spcBef>
              <a:spcAft>
                <a:spcPts val="0"/>
              </a:spcAft>
              <a:buNone/>
            </a:pPr>
            <a:r>
              <a:rPr lang="es"/>
              <a:t>LECTORES-ESCRITORES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PE" dirty="0" smtClean="0"/>
              <a:t>Referencias</a:t>
            </a:r>
            <a:endParaRPr lang="en-US" dirty="0"/>
          </a:p>
        </p:txBody>
      </p:sp>
      <p:sp>
        <p:nvSpPr>
          <p:cNvPr id="3" name="Marcador de texto 2"/>
          <p:cNvSpPr>
            <a:spLocks noGrp="1"/>
          </p:cNvSpPr>
          <p:nvPr>
            <p:ph type="body" idx="1"/>
          </p:nvPr>
        </p:nvSpPr>
        <p:spPr/>
        <p:txBody>
          <a:bodyPr/>
          <a:lstStyle/>
          <a:p>
            <a:pPr marL="146050" indent="0">
              <a:buNone/>
            </a:pPr>
            <a:r>
              <a:rPr lang="en-US" dirty="0">
                <a:hlinkClick r:id="rId2"/>
              </a:rPr>
              <a:t>https://www.youtube.com/watch?v=HShMFlcAUJ0</a:t>
            </a:r>
            <a:endParaRPr lang="en-US" dirty="0"/>
          </a:p>
        </p:txBody>
      </p:sp>
    </p:spTree>
    <p:extLst>
      <p:ext uri="{BB962C8B-B14F-4D97-AF65-F5344CB8AC3E}">
        <p14:creationId xmlns:p14="http://schemas.microsoft.com/office/powerpoint/2010/main" val="2633557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pic>
        <p:nvPicPr>
          <p:cNvPr id="282" name="Google Shape;282;p14"/>
          <p:cNvPicPr preferRelativeResize="0"/>
          <p:nvPr/>
        </p:nvPicPr>
        <p:blipFill rotWithShape="1">
          <a:blip r:embed="rId3">
            <a:alphaModFix/>
          </a:blip>
          <a:srcRect t="9592" r="1603" b="13419"/>
          <a:stretch/>
        </p:blipFill>
        <p:spPr>
          <a:xfrm>
            <a:off x="2269175" y="177625"/>
            <a:ext cx="5140099" cy="2153599"/>
          </a:xfrm>
          <a:prstGeom prst="rect">
            <a:avLst/>
          </a:prstGeom>
          <a:noFill/>
          <a:ln>
            <a:noFill/>
          </a:ln>
        </p:spPr>
      </p:pic>
      <p:sp>
        <p:nvSpPr>
          <p:cNvPr id="283" name="Google Shape;283;p14"/>
          <p:cNvSpPr txBox="1">
            <a:spLocks noGrp="1"/>
          </p:cNvSpPr>
          <p:nvPr>
            <p:ph type="body" idx="1"/>
          </p:nvPr>
        </p:nvSpPr>
        <p:spPr>
          <a:xfrm>
            <a:off x="1302525" y="2486625"/>
            <a:ext cx="6749400" cy="23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Existe un área de datos compartida entre una serie de procesos, algunos sólo leen datos y otros sólo escriben.</a:t>
            </a:r>
            <a:endParaRPr/>
          </a:p>
          <a:p>
            <a:pPr marL="0" lvl="0" indent="0" algn="l" rtl="0">
              <a:spcBef>
                <a:spcPts val="1600"/>
              </a:spcBef>
              <a:spcAft>
                <a:spcPts val="0"/>
              </a:spcAft>
              <a:buNone/>
            </a:pPr>
            <a:r>
              <a:rPr lang="es"/>
              <a:t>El problema debe satisfacer las siguientes condiciones:</a:t>
            </a:r>
            <a:endParaRPr/>
          </a:p>
          <a:p>
            <a:pPr marL="0" lvl="0" indent="0" algn="l" rtl="0">
              <a:spcBef>
                <a:spcPts val="1600"/>
              </a:spcBef>
              <a:spcAft>
                <a:spcPts val="0"/>
              </a:spcAft>
              <a:buNone/>
            </a:pPr>
            <a:r>
              <a:rPr lang="es"/>
              <a:t>-N lectores pueden leer el archivo simultáneamente.</a:t>
            </a:r>
            <a:endParaRPr/>
          </a:p>
          <a:p>
            <a:pPr marL="0" lvl="0" indent="0" algn="l" rtl="0">
              <a:spcBef>
                <a:spcPts val="1600"/>
              </a:spcBef>
              <a:spcAft>
                <a:spcPts val="0"/>
              </a:spcAft>
              <a:buNone/>
            </a:pPr>
            <a:r>
              <a:rPr lang="es"/>
              <a:t>-Sólo puede escribir en el archivo 1 escritor en cada instante.</a:t>
            </a:r>
            <a:endParaRPr/>
          </a:p>
          <a:p>
            <a:pPr marL="0" lvl="0" indent="0" algn="l" rtl="0">
              <a:spcBef>
                <a:spcPts val="1600"/>
              </a:spcBef>
              <a:spcAft>
                <a:spcPts val="0"/>
              </a:spcAft>
              <a:buNone/>
            </a:pPr>
            <a:r>
              <a:rPr lang="es"/>
              <a:t>-Si un escritor está accediendo al archivo, ningún lector puede leerlo.</a:t>
            </a:r>
            <a:endParaRPr/>
          </a:p>
          <a:p>
            <a:pPr marL="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5"/>
          <p:cNvSpPr txBox="1">
            <a:spLocks noGrp="1"/>
          </p:cNvSpPr>
          <p:nvPr>
            <p:ph type="body" idx="1"/>
          </p:nvPr>
        </p:nvSpPr>
        <p:spPr>
          <a:xfrm>
            <a:off x="3996375" y="133225"/>
            <a:ext cx="4625700" cy="35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Entonces dado el enunciado, tendremos como algoritmo:</a:t>
            </a:r>
            <a:endParaRPr/>
          </a:p>
          <a:p>
            <a:pPr marL="0" lvl="0" indent="0" algn="l" rtl="0">
              <a:spcBef>
                <a:spcPts val="1600"/>
              </a:spcBef>
              <a:spcAft>
                <a:spcPts val="0"/>
              </a:spcAft>
              <a:buNone/>
            </a:pPr>
            <a:r>
              <a:rPr lang="es" b="1"/>
              <a:t>LECTORES:</a:t>
            </a:r>
            <a:endParaRPr b="1"/>
          </a:p>
          <a:p>
            <a:pPr marL="0" lvl="0" indent="0" algn="l" rtl="0">
              <a:spcBef>
                <a:spcPts val="1600"/>
              </a:spcBef>
              <a:spcAft>
                <a:spcPts val="0"/>
              </a:spcAft>
              <a:buNone/>
            </a:pPr>
            <a:r>
              <a:rPr lang="es"/>
              <a:t>-esperar que no haya escritores</a:t>
            </a:r>
            <a:endParaRPr/>
          </a:p>
          <a:p>
            <a:pPr marL="0" lvl="0" indent="0" algn="l" rtl="0">
              <a:spcBef>
                <a:spcPts val="1600"/>
              </a:spcBef>
              <a:spcAft>
                <a:spcPts val="0"/>
              </a:spcAft>
              <a:buNone/>
            </a:pPr>
            <a:r>
              <a:rPr lang="es"/>
              <a:t>-acceder a la BD</a:t>
            </a:r>
            <a:endParaRPr/>
          </a:p>
          <a:p>
            <a:pPr marL="0" lvl="0" indent="0" algn="l" rtl="0">
              <a:spcBef>
                <a:spcPts val="1600"/>
              </a:spcBef>
              <a:spcAft>
                <a:spcPts val="0"/>
              </a:spcAft>
              <a:buNone/>
            </a:pPr>
            <a:r>
              <a:rPr lang="es"/>
              <a:t>-avisar al resto que está esperando</a:t>
            </a:r>
            <a:endParaRPr/>
          </a:p>
          <a:p>
            <a:pPr marL="0" lvl="0" indent="0" algn="l" rtl="0">
              <a:spcBef>
                <a:spcPts val="1600"/>
              </a:spcBef>
              <a:spcAft>
                <a:spcPts val="0"/>
              </a:spcAft>
              <a:buNone/>
            </a:pPr>
            <a:r>
              <a:rPr lang="es" b="1"/>
              <a:t>ESCRITORES:</a:t>
            </a:r>
            <a:endParaRPr b="1"/>
          </a:p>
          <a:p>
            <a:pPr marL="0" lvl="0" indent="0" algn="l" rtl="0">
              <a:spcBef>
                <a:spcPts val="1600"/>
              </a:spcBef>
              <a:spcAft>
                <a:spcPts val="0"/>
              </a:spcAft>
              <a:buNone/>
            </a:pPr>
            <a:r>
              <a:rPr lang="es"/>
              <a:t>-esperar que no haya lectores ni escritores</a:t>
            </a:r>
            <a:endParaRPr/>
          </a:p>
          <a:p>
            <a:pPr marL="0" lvl="0" indent="0" algn="l" rtl="0">
              <a:spcBef>
                <a:spcPts val="1600"/>
              </a:spcBef>
              <a:spcAft>
                <a:spcPts val="0"/>
              </a:spcAft>
              <a:buNone/>
            </a:pPr>
            <a:r>
              <a:rPr lang="es"/>
              <a:t>-acceder a la BD</a:t>
            </a:r>
            <a:endParaRPr/>
          </a:p>
          <a:p>
            <a:pPr marL="0" lvl="0" indent="0" algn="l" rtl="0">
              <a:spcBef>
                <a:spcPts val="1600"/>
              </a:spcBef>
              <a:spcAft>
                <a:spcPts val="0"/>
              </a:spcAft>
              <a:buNone/>
            </a:pPr>
            <a:r>
              <a:rPr lang="es"/>
              <a:t>-avisar al resto que está esperando</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289" name="Google Shape;289;p15"/>
          <p:cNvSpPr txBox="1">
            <a:spLocks noGrp="1"/>
          </p:cNvSpPr>
          <p:nvPr>
            <p:ph type="body" idx="1"/>
          </p:nvPr>
        </p:nvSpPr>
        <p:spPr>
          <a:xfrm>
            <a:off x="293025" y="2571750"/>
            <a:ext cx="3348000" cy="177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a:t>Consideraciones:</a:t>
            </a:r>
            <a:endParaRPr b="1"/>
          </a:p>
          <a:p>
            <a:pPr marL="0" lvl="0" indent="0" algn="l" rtl="0">
              <a:spcBef>
                <a:spcPts val="1600"/>
              </a:spcBef>
              <a:spcAft>
                <a:spcPts val="0"/>
              </a:spcAft>
              <a:buNone/>
            </a:pPr>
            <a:r>
              <a:rPr lang="es"/>
              <a:t>Tomaremos al lector y escritor como dos</a:t>
            </a:r>
            <a:endParaRPr/>
          </a:p>
          <a:p>
            <a:pPr marL="0" lvl="0" indent="0" algn="l" rtl="0">
              <a:spcBef>
                <a:spcPts val="1600"/>
              </a:spcBef>
              <a:spcAft>
                <a:spcPts val="0"/>
              </a:spcAft>
              <a:buNone/>
            </a:pPr>
            <a:r>
              <a:rPr lang="es"/>
              <a:t>procesos y a dicho fichero como el recur-</a:t>
            </a:r>
            <a:endParaRPr/>
          </a:p>
          <a:p>
            <a:pPr marL="0" lvl="0" indent="0" algn="l" rtl="0">
              <a:spcBef>
                <a:spcPts val="1600"/>
              </a:spcBef>
              <a:spcAft>
                <a:spcPts val="0"/>
              </a:spcAft>
              <a:buNone/>
            </a:pPr>
            <a:r>
              <a:rPr lang="es"/>
              <a:t>so compartido (BD) al que se querrá acceder.</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290" name="Google Shape;290;p15"/>
          <p:cNvPicPr preferRelativeResize="0"/>
          <p:nvPr/>
        </p:nvPicPr>
        <p:blipFill>
          <a:blip r:embed="rId3">
            <a:alphaModFix/>
          </a:blip>
          <a:stretch>
            <a:fillRect/>
          </a:stretch>
        </p:blipFill>
        <p:spPr>
          <a:xfrm>
            <a:off x="0" y="0"/>
            <a:ext cx="1967900" cy="1967900"/>
          </a:xfrm>
          <a:prstGeom prst="rect">
            <a:avLst/>
          </a:prstGeom>
          <a:noFill/>
          <a:ln>
            <a:noFill/>
          </a:ln>
        </p:spPr>
      </p:pic>
      <p:pic>
        <p:nvPicPr>
          <p:cNvPr id="291" name="Google Shape;291;p15"/>
          <p:cNvPicPr preferRelativeResize="0"/>
          <p:nvPr/>
        </p:nvPicPr>
        <p:blipFill rotWithShape="1">
          <a:blip r:embed="rId4">
            <a:alphaModFix/>
          </a:blip>
          <a:srcRect l="36285" t="13458" r="37918" b="8067"/>
          <a:stretch/>
        </p:blipFill>
        <p:spPr>
          <a:xfrm>
            <a:off x="1967900" y="0"/>
            <a:ext cx="1842774" cy="1967900"/>
          </a:xfrm>
          <a:prstGeom prst="rect">
            <a:avLst/>
          </a:prstGeom>
          <a:noFill/>
          <a:ln>
            <a:noFill/>
          </a:ln>
        </p:spPr>
      </p:pic>
      <p:pic>
        <p:nvPicPr>
          <p:cNvPr id="292" name="Google Shape;292;p15"/>
          <p:cNvPicPr preferRelativeResize="0"/>
          <p:nvPr/>
        </p:nvPicPr>
        <p:blipFill rotWithShape="1">
          <a:blip r:embed="rId5">
            <a:alphaModFix/>
          </a:blip>
          <a:srcRect l="9106" r="10163" b="9608"/>
          <a:stretch/>
        </p:blipFill>
        <p:spPr>
          <a:xfrm>
            <a:off x="7374420" y="3364200"/>
            <a:ext cx="1769580" cy="17792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16"/>
          <p:cNvSpPr txBox="1">
            <a:spLocks noGrp="1"/>
          </p:cNvSpPr>
          <p:nvPr>
            <p:ph type="body" idx="1"/>
          </p:nvPr>
        </p:nvSpPr>
        <p:spPr>
          <a:xfrm>
            <a:off x="1232900" y="251275"/>
            <a:ext cx="7647900" cy="45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0000"/>
                </a:solidFill>
              </a:rPr>
              <a:t>La solución fue implementada con monitores y en Java.</a:t>
            </a:r>
            <a:endParaRPr>
              <a:solidFill>
                <a:srgbClr val="FF0000"/>
              </a:solidFill>
            </a:endParaRPr>
          </a:p>
          <a:p>
            <a:pPr marL="0" lvl="0" indent="0" algn="l" rtl="0">
              <a:spcBef>
                <a:spcPts val="1600"/>
              </a:spcBef>
              <a:spcAft>
                <a:spcPts val="0"/>
              </a:spcAft>
              <a:buNone/>
            </a:pPr>
            <a:r>
              <a:rPr lang="es" sz="1700" b="1"/>
              <a:t>¿Qué es un monitor?</a:t>
            </a:r>
            <a:endParaRPr sz="1700"/>
          </a:p>
          <a:p>
            <a:pPr marL="0" lvl="0" indent="0" algn="l" rtl="0">
              <a:spcBef>
                <a:spcPts val="1600"/>
              </a:spcBef>
              <a:spcAft>
                <a:spcPts val="0"/>
              </a:spcAft>
              <a:buNone/>
            </a:pPr>
            <a:r>
              <a:rPr lang="es"/>
              <a:t>Un monitor es un módulo opaco que encapsula servicios mediante métodos de acceso, así como sus variables locales y globales.</a:t>
            </a:r>
            <a:endParaRPr/>
          </a:p>
          <a:p>
            <a:pPr marL="0" lvl="0" indent="0" algn="l" rtl="0">
              <a:spcBef>
                <a:spcPts val="1600"/>
              </a:spcBef>
              <a:spcAft>
                <a:spcPts val="0"/>
              </a:spcAft>
              <a:buNone/>
            </a:pPr>
            <a:r>
              <a:rPr lang="es"/>
              <a:t>La única forma para manipular o acceder las variables dentro del monitor es invocando alguno de los métodos de servicio.  Solamente se permite que un hilo esté activo a la vez dentro del monitor ejecutando uno de los métodos de servicio, asegurando exclusión mutua y previniendo implícitamente la presencia de condiciones de contención.  </a:t>
            </a:r>
            <a:endParaRPr/>
          </a:p>
          <a:p>
            <a:pPr marL="0" lvl="0" indent="0" algn="l" rtl="0">
              <a:spcBef>
                <a:spcPts val="1600"/>
              </a:spcBef>
              <a:spcAft>
                <a:spcPts val="0"/>
              </a:spcAft>
              <a:buNone/>
            </a:pPr>
            <a:r>
              <a:rPr lang="es"/>
              <a:t>Cada objeto monitor tiene un candado, el compilador del lenguaje de programación genera el código al comienzo de cada método de servicio para adquirir el candado y al final para liberarlo.  </a:t>
            </a:r>
            <a:endParaRPr/>
          </a:p>
          <a:p>
            <a:pPr marL="0" lvl="0" indent="0" algn="l" rtl="0">
              <a:spcBef>
                <a:spcPts val="1600"/>
              </a:spcBef>
              <a:spcAft>
                <a:spcPts val="0"/>
              </a:spcAft>
              <a:buNone/>
            </a:pPr>
            <a:r>
              <a:rPr lang="es"/>
              <a:t>Si el monitor está ocupado por algún hilo (i.e. se apropió del candado), los hilos siguientes que invoquen alguno de los métodos de servicio del monitor (i.e. intenten entrar al monitor) serán bloqueados e incorporados en la lista de espera para adquirir el candado. </a:t>
            </a:r>
            <a:endParaRPr/>
          </a:p>
          <a:p>
            <a:pPr marL="0" lvl="0" indent="0" algn="l"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17"/>
          <p:cNvSpPr txBox="1">
            <a:spLocks noGrp="1"/>
          </p:cNvSpPr>
          <p:nvPr>
            <p:ph type="body" idx="1"/>
          </p:nvPr>
        </p:nvSpPr>
        <p:spPr>
          <a:xfrm>
            <a:off x="1232900" y="251275"/>
            <a:ext cx="7647900" cy="45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a:solidFill>
                  <a:srgbClr val="FF0000"/>
                </a:solidFill>
              </a:rPr>
              <a:t>SINCRONIZACIÓN:</a:t>
            </a:r>
            <a:endParaRPr>
              <a:solidFill>
                <a:srgbClr val="FF0000"/>
              </a:solidFill>
            </a:endParaRPr>
          </a:p>
          <a:p>
            <a:pPr marL="0" lvl="0" indent="0" algn="l" rtl="0">
              <a:spcBef>
                <a:spcPts val="1600"/>
              </a:spcBef>
              <a:spcAft>
                <a:spcPts val="0"/>
              </a:spcAft>
              <a:buNone/>
            </a:pPr>
            <a:r>
              <a:rPr lang="es"/>
              <a:t>La exclusión mutua está garantizada por el compilador implícitamente al invocar métodos de servicio.</a:t>
            </a:r>
            <a:endParaRPr/>
          </a:p>
          <a:p>
            <a:pPr marL="0" lvl="0" indent="0" algn="l" rtl="0">
              <a:spcBef>
                <a:spcPts val="1600"/>
              </a:spcBef>
              <a:spcAft>
                <a:spcPts val="0"/>
              </a:spcAft>
              <a:buNone/>
            </a:pPr>
            <a:r>
              <a:rPr lang="es"/>
              <a:t>Para proporcionar mecanismos para sincronización de eventos (condición de sincronización) un monitor puede contener variables de condición, las cuales pueden manipularse mediante las operaciones signal y wait (que son análogas a las operaciones P y V en semáforos binarios, respectivamente).</a:t>
            </a:r>
            <a:endParaRPr/>
          </a:p>
          <a:p>
            <a:pPr marL="0" lvl="0" indent="0" algn="l" rtl="0">
              <a:spcBef>
                <a:spcPts val="1600"/>
              </a:spcBef>
              <a:spcAft>
                <a:spcPts val="0"/>
              </a:spcAft>
              <a:buNone/>
            </a:pPr>
            <a:r>
              <a:rPr lang="es" b="1">
                <a:solidFill>
                  <a:srgbClr val="FF0000"/>
                </a:solidFill>
              </a:rPr>
              <a:t>FUNCIONAMIENTO:</a:t>
            </a:r>
            <a:endParaRPr b="1">
              <a:solidFill>
                <a:srgbClr val="FF0000"/>
              </a:solidFill>
            </a:endParaRPr>
          </a:p>
          <a:p>
            <a:pPr marL="0" lvl="0" indent="0" algn="l" rtl="0">
              <a:spcBef>
                <a:spcPts val="1600"/>
              </a:spcBef>
              <a:spcAft>
                <a:spcPts val="0"/>
              </a:spcAft>
              <a:buNone/>
            </a:pPr>
            <a:r>
              <a:rPr lang="es" b="1"/>
              <a:t>wait</a:t>
            </a:r>
            <a:r>
              <a:rPr lang="es"/>
              <a:t>: Un hilo que espera a que ocurra un evento indicado por una variable de condición deja al monitor temporalmente, libera el candado y se une a la lista de hilos bloqueados correspondiente a esa variable de condición.</a:t>
            </a:r>
            <a:endParaRPr/>
          </a:p>
          <a:p>
            <a:pPr marL="0" lvl="0" indent="0" algn="l" rtl="0">
              <a:spcBef>
                <a:spcPts val="1600"/>
              </a:spcBef>
              <a:spcAft>
                <a:spcPts val="0"/>
              </a:spcAft>
              <a:buNone/>
            </a:pPr>
            <a:r>
              <a:rPr lang="es" b="1"/>
              <a:t>signal</a:t>
            </a:r>
            <a:r>
              <a:rPr lang="es"/>
              <a:t>: Cada señal con respecto a una variable de condición despierta a un hilo de la lista de hilos bloqueados correspondiente a esa variable de condición (no necesariamente el que lleva más tiempo en espera), si no hay ningún hilo esperando, la señal no se almacena y no tiene efecto (contrastando a la manera en la cual los semáforos funcionan).   </a:t>
            </a:r>
            <a:endParaRPr/>
          </a:p>
          <a:p>
            <a:pPr marL="0" lvl="0" indent="0" algn="l" rtl="0">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Estructura de un monitor</a:t>
            </a:r>
            <a:endParaRPr/>
          </a:p>
        </p:txBody>
      </p:sp>
      <p:sp>
        <p:nvSpPr>
          <p:cNvPr id="308" name="Google Shape;308;p18"/>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09" name="Google Shape;309;p18"/>
          <p:cNvPicPr preferRelativeResize="0"/>
          <p:nvPr/>
        </p:nvPicPr>
        <p:blipFill rotWithShape="1">
          <a:blip r:embed="rId3">
            <a:alphaModFix/>
          </a:blip>
          <a:srcRect l="18536" t="38867" r="59125" b="23942"/>
          <a:stretch/>
        </p:blipFill>
        <p:spPr>
          <a:xfrm>
            <a:off x="1983400" y="1761375"/>
            <a:ext cx="4669850" cy="25717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19"/>
          <p:cNvSpPr txBox="1">
            <a:spLocks noGrp="1"/>
          </p:cNvSpPr>
          <p:nvPr>
            <p:ph type="title"/>
          </p:nvPr>
        </p:nvSpPr>
        <p:spPr>
          <a:xfrm>
            <a:off x="658675" y="251650"/>
            <a:ext cx="8385000" cy="93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ahora que conocemos los conceptos previos...</a:t>
            </a:r>
            <a:endParaRPr/>
          </a:p>
        </p:txBody>
      </p:sp>
      <p:pic>
        <p:nvPicPr>
          <p:cNvPr id="315" name="Google Shape;315;p19"/>
          <p:cNvPicPr preferRelativeResize="0"/>
          <p:nvPr/>
        </p:nvPicPr>
        <p:blipFill rotWithShape="1">
          <a:blip r:embed="rId3">
            <a:alphaModFix/>
          </a:blip>
          <a:srcRect l="9412" t="13793" r="76939" b="46977"/>
          <a:stretch/>
        </p:blipFill>
        <p:spPr>
          <a:xfrm>
            <a:off x="1265525" y="2087024"/>
            <a:ext cx="2664248" cy="2533449"/>
          </a:xfrm>
          <a:prstGeom prst="rect">
            <a:avLst/>
          </a:prstGeom>
          <a:noFill/>
          <a:ln>
            <a:noFill/>
          </a:ln>
        </p:spPr>
      </p:pic>
      <p:pic>
        <p:nvPicPr>
          <p:cNvPr id="316" name="Google Shape;316;p19"/>
          <p:cNvPicPr preferRelativeResize="0"/>
          <p:nvPr/>
        </p:nvPicPr>
        <p:blipFill rotWithShape="1">
          <a:blip r:embed="rId4">
            <a:alphaModFix/>
          </a:blip>
          <a:srcRect l="9115" t="14495" r="78325" b="42668"/>
          <a:stretch/>
        </p:blipFill>
        <p:spPr>
          <a:xfrm>
            <a:off x="5010300" y="2131400"/>
            <a:ext cx="2553222" cy="2533449"/>
          </a:xfrm>
          <a:prstGeom prst="rect">
            <a:avLst/>
          </a:prstGeom>
          <a:noFill/>
          <a:ln>
            <a:noFill/>
          </a:ln>
        </p:spPr>
      </p:pic>
      <p:sp>
        <p:nvSpPr>
          <p:cNvPr id="317" name="Google Shape;317;p19"/>
          <p:cNvSpPr txBox="1"/>
          <p:nvPr/>
        </p:nvSpPr>
        <p:spPr>
          <a:xfrm>
            <a:off x="895500" y="1516888"/>
            <a:ext cx="5898300" cy="24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a:latin typeface="Nunito"/>
                <a:ea typeface="Nunito"/>
                <a:cs typeface="Nunito"/>
                <a:sym typeface="Nunito"/>
              </a:rPr>
              <a:t>Como podemos ver, tenemos nuestros dos procesos, lector y escritor.</a:t>
            </a:r>
            <a:endParaRPr>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0"/>
          <p:cNvSpPr txBox="1">
            <a:spLocks noGrp="1"/>
          </p:cNvSpPr>
          <p:nvPr>
            <p:ph type="title"/>
          </p:nvPr>
        </p:nvSpPr>
        <p:spPr>
          <a:xfrm>
            <a:off x="1229800" y="10272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ahora para nuestro monitor...</a:t>
            </a:r>
            <a:endParaRPr/>
          </a:p>
        </p:txBody>
      </p:sp>
      <p:pic>
        <p:nvPicPr>
          <p:cNvPr id="323" name="Google Shape;323;p20"/>
          <p:cNvPicPr preferRelativeResize="0"/>
          <p:nvPr/>
        </p:nvPicPr>
        <p:blipFill rotWithShape="1">
          <a:blip r:embed="rId3">
            <a:alphaModFix/>
          </a:blip>
          <a:srcRect l="9468" t="12930" r="71187" b="31288"/>
          <a:stretch/>
        </p:blipFill>
        <p:spPr>
          <a:xfrm>
            <a:off x="399625" y="799250"/>
            <a:ext cx="4218427" cy="4131951"/>
          </a:xfrm>
          <a:prstGeom prst="rect">
            <a:avLst/>
          </a:prstGeom>
          <a:noFill/>
          <a:ln>
            <a:noFill/>
          </a:ln>
        </p:spPr>
      </p:pic>
      <p:sp>
        <p:nvSpPr>
          <p:cNvPr id="324" name="Google Shape;324;p20"/>
          <p:cNvSpPr txBox="1"/>
          <p:nvPr/>
        </p:nvSpPr>
        <p:spPr>
          <a:xfrm>
            <a:off x="4980675" y="836275"/>
            <a:ext cx="3648600" cy="105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a:latin typeface="Nunito"/>
                <a:ea typeface="Nunito"/>
                <a:cs typeface="Nunito"/>
                <a:sym typeface="Nunito"/>
              </a:rPr>
              <a:t>Como se puede ver tenemos nuestros métodos de servicio (openL, closeL, openE, closeE) donde simulamos el entrar a la BD. Y también que cumplimos con las condiciones del ejercicio.</a:t>
            </a:r>
            <a:endParaRPr>
              <a:latin typeface="Nunito"/>
              <a:ea typeface="Nunito"/>
              <a:cs typeface="Nunito"/>
              <a:sym typeface="Nunito"/>
            </a:endParaRPr>
          </a:p>
          <a:p>
            <a:pPr marL="0" lvl="0" indent="0" algn="l" rtl="0">
              <a:spcBef>
                <a:spcPts val="0"/>
              </a:spcBef>
              <a:spcAft>
                <a:spcPts val="0"/>
              </a:spcAft>
              <a:buNone/>
            </a:pPr>
            <a:endParaRPr>
              <a:latin typeface="Nunito"/>
              <a:ea typeface="Nunito"/>
              <a:cs typeface="Nunito"/>
              <a:sym typeface="Nunito"/>
            </a:endParaRPr>
          </a:p>
        </p:txBody>
      </p:sp>
      <p:sp>
        <p:nvSpPr>
          <p:cNvPr id="325" name="Google Shape;325;p20"/>
          <p:cNvSpPr/>
          <p:nvPr/>
        </p:nvSpPr>
        <p:spPr>
          <a:xfrm rot="6552885">
            <a:off x="3789137" y="821600"/>
            <a:ext cx="118502" cy="2716135"/>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0"/>
          <p:cNvSpPr txBox="1"/>
          <p:nvPr/>
        </p:nvSpPr>
        <p:spPr>
          <a:xfrm>
            <a:off x="5176725" y="2246100"/>
            <a:ext cx="3256500" cy="65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s" sz="1300">
                <a:solidFill>
                  <a:srgbClr val="FF0000"/>
                </a:solidFill>
                <a:latin typeface="Nunito"/>
                <a:ea typeface="Nunito"/>
                <a:cs typeface="Nunito"/>
                <a:sym typeface="Nunito"/>
              </a:rPr>
              <a:t>Si un escritor está accediendo al archivo, ningún lector puede leerlo.</a:t>
            </a:r>
            <a:endParaRPr>
              <a:solidFill>
                <a:srgbClr val="FF0000"/>
              </a:solidFill>
              <a:latin typeface="Nunito"/>
              <a:ea typeface="Nunito"/>
              <a:cs typeface="Nunito"/>
              <a:sym typeface="Nunito"/>
            </a:endParaRPr>
          </a:p>
        </p:txBody>
      </p:sp>
      <p:sp>
        <p:nvSpPr>
          <p:cNvPr id="327" name="Google Shape;327;p20"/>
          <p:cNvSpPr/>
          <p:nvPr/>
        </p:nvSpPr>
        <p:spPr>
          <a:xfrm rot="5225645">
            <a:off x="3846516" y="1852797"/>
            <a:ext cx="118352" cy="2716032"/>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0"/>
          <p:cNvSpPr txBox="1"/>
          <p:nvPr/>
        </p:nvSpPr>
        <p:spPr>
          <a:xfrm>
            <a:off x="5299525" y="2931350"/>
            <a:ext cx="3256500" cy="65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s" sz="1300">
                <a:solidFill>
                  <a:srgbClr val="FF0000"/>
                </a:solidFill>
                <a:latin typeface="Nunito"/>
                <a:ea typeface="Nunito"/>
                <a:cs typeface="Nunito"/>
                <a:sym typeface="Nunito"/>
              </a:rPr>
              <a:t>Sólo puede escribir en el archivo 1 escritor en cada instante (para ello manejamos un booleano)</a:t>
            </a:r>
            <a:endParaRPr>
              <a:solidFill>
                <a:srgbClr val="FF0000"/>
              </a:solidFill>
              <a:latin typeface="Nunito"/>
              <a:ea typeface="Nunito"/>
              <a:cs typeface="Nunito"/>
              <a:sym typeface="Nunito"/>
            </a:endParaRPr>
          </a:p>
        </p:txBody>
      </p:sp>
      <p:sp>
        <p:nvSpPr>
          <p:cNvPr id="329" name="Google Shape;329;p20"/>
          <p:cNvSpPr/>
          <p:nvPr/>
        </p:nvSpPr>
        <p:spPr>
          <a:xfrm rot="5226729">
            <a:off x="3128853" y="3129599"/>
            <a:ext cx="101229" cy="2648751"/>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txBox="1"/>
          <p:nvPr/>
        </p:nvSpPr>
        <p:spPr>
          <a:xfrm>
            <a:off x="4618050" y="4041475"/>
            <a:ext cx="3256500" cy="65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s" sz="1300">
                <a:solidFill>
                  <a:srgbClr val="FF0000"/>
                </a:solidFill>
                <a:latin typeface="Nunito"/>
                <a:ea typeface="Nunito"/>
                <a:cs typeface="Nunito"/>
                <a:sym typeface="Nunito"/>
              </a:rPr>
              <a:t>Notificamos al resto que la BD está disponible</a:t>
            </a:r>
            <a:endParaRPr>
              <a:solidFill>
                <a:srgbClr val="FF0000"/>
              </a:solidFill>
              <a:latin typeface="Nunito"/>
              <a:ea typeface="Nunito"/>
              <a:cs typeface="Nunito"/>
              <a:sym typeface="Nunito"/>
            </a:endParaRPr>
          </a:p>
        </p:txBody>
      </p:sp>
      <p:sp>
        <p:nvSpPr>
          <p:cNvPr id="331" name="Google Shape;331;p20"/>
          <p:cNvSpPr/>
          <p:nvPr/>
        </p:nvSpPr>
        <p:spPr>
          <a:xfrm rot="7455300">
            <a:off x="3396978" y="2226844"/>
            <a:ext cx="101265" cy="2648839"/>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1"/>
          <p:cNvSpPr txBox="1">
            <a:spLocks noGrp="1"/>
          </p:cNvSpPr>
          <p:nvPr>
            <p:ph type="title"/>
          </p:nvPr>
        </p:nvSpPr>
        <p:spPr>
          <a:xfrm>
            <a:off x="1182775" y="413575"/>
            <a:ext cx="76461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Y para el GUI, se mostrará de la siguinte manera los eventos...</a:t>
            </a:r>
            <a:endParaRPr/>
          </a:p>
        </p:txBody>
      </p:sp>
      <p:pic>
        <p:nvPicPr>
          <p:cNvPr id="337" name="Google Shape;337;p21"/>
          <p:cNvPicPr preferRelativeResize="0"/>
          <p:nvPr/>
        </p:nvPicPr>
        <p:blipFill rotWithShape="1">
          <a:blip r:embed="rId3">
            <a:alphaModFix/>
          </a:blip>
          <a:srcRect l="7203" t="15116" r="46499" b="36665"/>
          <a:stretch/>
        </p:blipFill>
        <p:spPr>
          <a:xfrm>
            <a:off x="455575" y="1699050"/>
            <a:ext cx="6153273" cy="2541599"/>
          </a:xfrm>
          <a:prstGeom prst="rect">
            <a:avLst/>
          </a:prstGeom>
          <a:noFill/>
          <a:ln>
            <a:noFill/>
          </a:ln>
        </p:spPr>
      </p:pic>
      <p:sp>
        <p:nvSpPr>
          <p:cNvPr id="338" name="Google Shape;338;p21"/>
          <p:cNvSpPr txBox="1"/>
          <p:nvPr/>
        </p:nvSpPr>
        <p:spPr>
          <a:xfrm>
            <a:off x="6838275" y="1731775"/>
            <a:ext cx="1835400" cy="206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a:latin typeface="Nunito"/>
                <a:ea typeface="Nunito"/>
                <a:cs typeface="Nunito"/>
                <a:sym typeface="Nunito"/>
              </a:rPr>
              <a:t>Cada que se ingrese a la BD, lo representaremos insertando una imagen de un escritor o un lector para que se aprecie mejor</a:t>
            </a:r>
            <a:endParaRPr>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642</Words>
  <Application>Microsoft Office PowerPoint</Application>
  <PresentationFormat>Presentación en pantalla (16:9)</PresentationFormat>
  <Paragraphs>48</Paragraphs>
  <Slides>10</Slides>
  <Notes>9</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Maven Pro</vt:lpstr>
      <vt:lpstr>Nunito</vt:lpstr>
      <vt:lpstr>Arial</vt:lpstr>
      <vt:lpstr>Momentum</vt:lpstr>
      <vt:lpstr>PROBLEMA LECTORES-ESCRITORES</vt:lpstr>
      <vt:lpstr>Presentación de PowerPoint</vt:lpstr>
      <vt:lpstr>Presentación de PowerPoint</vt:lpstr>
      <vt:lpstr>Presentación de PowerPoint</vt:lpstr>
      <vt:lpstr>Presentación de PowerPoint</vt:lpstr>
      <vt:lpstr>Estructura de un monitor</vt:lpstr>
      <vt:lpstr>ahora que conocemos los conceptos previos...</vt:lpstr>
      <vt:lpstr>ahora para nuestro monitor...</vt:lpstr>
      <vt:lpstr>Y para el GUI, se mostrará de la siguinte manera los eventos...</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PROBLEMA LECTORES-ESCRITORES</dc:title>
  <cp:lastModifiedBy>daniela carolina vilchez silva</cp:lastModifiedBy>
  <cp:revision>1</cp:revision>
  <dcterms:modified xsi:type="dcterms:W3CDTF">2020-07-28T22:26:01Z</dcterms:modified>
</cp:coreProperties>
</file>